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0" r:id="rId15"/>
  </p:sldIdLst>
  <p:sldSz cx="9144000" cy="6858000" type="screen4x3"/>
  <p:notesSz cx="6858000" cy="9144000"/>
  <p:custDataLst>
    <p:tags r:id="rId1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09407"/>
    <a:srgbClr val="4FD71F"/>
    <a:srgbClr val="08E1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18DA-88D6-6F44-B5FE-1F41D160226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23-03-2013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020893" y="342115"/>
            <a:ext cx="7620606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Learning Approaches Relevant to Education for Life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Constructivist-Constructionist</a:t>
            </a: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Active</a:t>
            </a: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Experiential-Authentic</a:t>
            </a: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Project-based</a:t>
            </a: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Enquiry-based</a:t>
            </a: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Brain-based</a:t>
            </a: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Self-organised-Autonomous</a:t>
            </a:r>
            <a:endParaRPr lang="en-GB" sz="19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3" name="Immagine 12" descr="readWrite 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67" y="3488705"/>
            <a:ext cx="1453421" cy="135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93084" y="498622"/>
            <a:ext cx="46049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Enquiry-based Learning Approach</a:t>
            </a:r>
          </a:p>
        </p:txBody>
      </p:sp>
      <p:pic>
        <p:nvPicPr>
          <p:cNvPr id="5" name="Immagine 4" descr="Exhibition2011.Inquiry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4" y="1193788"/>
            <a:ext cx="7063432" cy="5203249"/>
          </a:xfrm>
          <a:prstGeom prst="rect">
            <a:avLst/>
          </a:prstGeom>
        </p:spPr>
      </p:pic>
      <p:pic>
        <p:nvPicPr>
          <p:cNvPr id="6" name="Immagine 5" descr="topic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34" y="3003315"/>
            <a:ext cx="2031875" cy="1571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357124" y="498622"/>
            <a:ext cx="42768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Brain-based Learning Approach</a:t>
            </a:r>
          </a:p>
        </p:txBody>
      </p:sp>
      <p:pic>
        <p:nvPicPr>
          <p:cNvPr id="13" name="Immagine 12" descr="brain-hemisphe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17" y="3025195"/>
            <a:ext cx="4453089" cy="3395480"/>
          </a:xfrm>
          <a:prstGeom prst="rect">
            <a:avLst/>
          </a:prstGeom>
        </p:spPr>
      </p:pic>
      <p:pic>
        <p:nvPicPr>
          <p:cNvPr id="16" name="Immagine 15" descr="brain_ba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964" y="883343"/>
            <a:ext cx="3565161" cy="202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752857" y="444085"/>
            <a:ext cx="37814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Self-organised Learning Approach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tumblr_inline_miy094vNPw1qz4rg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58" y="2853175"/>
            <a:ext cx="4921519" cy="2952911"/>
          </a:xfrm>
          <a:prstGeom prst="rect">
            <a:avLst/>
          </a:prstGeom>
        </p:spPr>
      </p:pic>
      <p:pic>
        <p:nvPicPr>
          <p:cNvPr id="5" name="Immagine 4" descr="2e87b7630383d4fe6763a891b0c9_gra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2" y="3219659"/>
            <a:ext cx="3266434" cy="20868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02425" y="1277719"/>
            <a:ext cx="6435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100" baseline="30000" dirty="0" smtClean="0">
                <a:latin typeface="Times"/>
                <a:cs typeface="Times"/>
              </a:rPr>
              <a:t>Self-organized learning covers ways of learning, which allow learners- in comparison to traditional educational scenarios- a major dimension of self- determination and self-regulation: self-regulated learning is a self-initiated action that involves goal setting and regulating one’s efforts to reach the goal. (</a:t>
            </a:r>
            <a:r>
              <a:rPr lang="en-GB" sz="2100" baseline="30000" dirty="0" err="1" smtClean="0">
                <a:latin typeface="Times"/>
                <a:cs typeface="Times"/>
              </a:rPr>
              <a:t>Kalz</a:t>
            </a:r>
            <a:r>
              <a:rPr lang="en-GB" sz="2100" baseline="30000" dirty="0" smtClean="0">
                <a:latin typeface="Times"/>
                <a:cs typeface="Times"/>
              </a:rPr>
              <a:t> and </a:t>
            </a:r>
            <a:r>
              <a:rPr lang="en-GB" sz="2100" baseline="30000" dirty="0" err="1" smtClean="0">
                <a:latin typeface="Times"/>
                <a:cs typeface="Times"/>
              </a:rPr>
              <a:t>Koper</a:t>
            </a:r>
            <a:r>
              <a:rPr lang="en-GB" sz="2100" baseline="30000" dirty="0" smtClean="0">
                <a:latin typeface="Times"/>
                <a:cs typeface="Times"/>
              </a:rPr>
              <a:t>)</a:t>
            </a:r>
            <a:endParaRPr lang="en-GB" sz="21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52472" y="530654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"/>
                <a:cs typeface="Times"/>
              </a:rPr>
              <a:t>The Hole in the Wall</a:t>
            </a:r>
            <a:endParaRPr lang="en-GB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550238" y="833634"/>
            <a:ext cx="43425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Autonomous Learning Approach</a:t>
            </a:r>
          </a:p>
        </p:txBody>
      </p:sp>
      <p:pic>
        <p:nvPicPr>
          <p:cNvPr id="6" name="Immagine 5" descr="Autonomiemodell_01_eng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10" y="1581567"/>
            <a:ext cx="4373201" cy="4373201"/>
          </a:xfrm>
          <a:prstGeom prst="rect">
            <a:avLst/>
          </a:prstGeom>
        </p:spPr>
      </p:pic>
      <p:pic>
        <p:nvPicPr>
          <p:cNvPr id="7" name="Immagine 6" descr="322088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6" y="2835912"/>
            <a:ext cx="2820431" cy="211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46732" y="2971800"/>
            <a:ext cx="1464845" cy="529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100" b="1" smtClean="0">
                <a:latin typeface="Times" charset="0"/>
                <a:ea typeface="ＭＳ Ｐゴシック" charset="-128"/>
                <a:cs typeface="ＭＳ Ｐゴシック" charset="-128"/>
              </a:rPr>
              <a:t>Grazie</a:t>
            </a:r>
            <a:r>
              <a:rPr lang="en-US" sz="3100" b="1" dirty="0" smtClean="0">
                <a:latin typeface="Times" charset="0"/>
                <a:ea typeface="ＭＳ Ｐゴシック" charset="-128"/>
                <a:cs typeface="ＭＳ Ｐゴシック" charset="-128"/>
              </a:rPr>
              <a:t>!</a:t>
            </a:r>
            <a:endParaRPr lang="en-US" sz="31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 rot="17244097">
            <a:off x="3350086" y="4812480"/>
            <a:ext cx="2223474" cy="1207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Enquiry-based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20893" y="580642"/>
            <a:ext cx="7620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Learning Approaches Relevant to Education for Life</a:t>
            </a:r>
          </a:p>
        </p:txBody>
      </p:sp>
      <p:sp>
        <p:nvSpPr>
          <p:cNvPr id="4" name="Ovale 3"/>
          <p:cNvSpPr/>
          <p:nvPr/>
        </p:nvSpPr>
        <p:spPr>
          <a:xfrm rot="18634959">
            <a:off x="4476335" y="2401572"/>
            <a:ext cx="2291048" cy="1126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Experiential</a:t>
            </a:r>
          </a:p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Authentic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Ovale 4"/>
          <p:cNvSpPr/>
          <p:nvPr/>
        </p:nvSpPr>
        <p:spPr>
          <a:xfrm rot="1112117">
            <a:off x="2190444" y="2833526"/>
            <a:ext cx="2259660" cy="1207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Constructivist</a:t>
            </a:r>
          </a:p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Constructionist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7" name="Ovale 6"/>
          <p:cNvSpPr/>
          <p:nvPr/>
        </p:nvSpPr>
        <p:spPr>
          <a:xfrm rot="19919821">
            <a:off x="2261064" y="4124860"/>
            <a:ext cx="2382621" cy="1126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Brain-based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Ovale 7"/>
          <p:cNvSpPr/>
          <p:nvPr/>
        </p:nvSpPr>
        <p:spPr>
          <a:xfrm rot="2707437">
            <a:off x="4695949" y="4366259"/>
            <a:ext cx="2256090" cy="12224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Project-based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 rot="4398493">
            <a:off x="3320866" y="2091857"/>
            <a:ext cx="2223474" cy="1207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Active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3" name="Ovale 12"/>
          <p:cNvSpPr/>
          <p:nvPr/>
        </p:nvSpPr>
        <p:spPr>
          <a:xfrm rot="21308614">
            <a:off x="5091640" y="3281183"/>
            <a:ext cx="2313251" cy="1126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Self-organised</a:t>
            </a:r>
          </a:p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Autonomous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 rot="86284">
            <a:off x="3971224" y="3579659"/>
            <a:ext cx="1344665" cy="9073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3886755" y="3357023"/>
            <a:ext cx="1763893" cy="115350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ullExperientialLearning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26" y="1714014"/>
            <a:ext cx="4277394" cy="42225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170514" y="837176"/>
            <a:ext cx="4650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Experiential Learning Approach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5610786" y="3030687"/>
            <a:ext cx="1590728" cy="151265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Experiential Learning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graphs_learningcy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2" y="2376246"/>
            <a:ext cx="2808563" cy="2796958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1391602" y="3085223"/>
            <a:ext cx="1480337" cy="1308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Experiential Learning</a:t>
            </a:r>
            <a:endParaRPr lang="en-GB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Freccia destra 7"/>
          <p:cNvSpPr/>
          <p:nvPr/>
        </p:nvSpPr>
        <p:spPr>
          <a:xfrm>
            <a:off x="3666645" y="3420235"/>
            <a:ext cx="572881" cy="97373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2041306" y="1780626"/>
            <a:ext cx="5040936" cy="359163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3268363" y="657598"/>
            <a:ext cx="2672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Authentic Learning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0383" y="6295103"/>
            <a:ext cx="3767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Times"/>
                <a:cs typeface="Times"/>
              </a:rPr>
              <a:t>(Lombardi, 2007, </a:t>
            </a:r>
            <a:r>
              <a:rPr lang="it-IT" sz="1000" dirty="0" smtClean="0">
                <a:latin typeface="Times"/>
                <a:cs typeface="Times"/>
              </a:rPr>
              <a:t>http://</a:t>
            </a:r>
            <a:r>
              <a:rPr lang="it-IT" sz="1000" dirty="0" err="1" smtClean="0">
                <a:latin typeface="Times"/>
                <a:cs typeface="Times"/>
              </a:rPr>
              <a:t>net.educause.edu</a:t>
            </a:r>
            <a:r>
              <a:rPr lang="it-IT" sz="1000" dirty="0" smtClean="0">
                <a:latin typeface="Times"/>
                <a:cs typeface="Times"/>
              </a:rPr>
              <a:t>/</a:t>
            </a:r>
            <a:r>
              <a:rPr lang="it-IT" sz="1000" dirty="0" err="1" smtClean="0">
                <a:latin typeface="Times"/>
                <a:cs typeface="Times"/>
              </a:rPr>
              <a:t>ir</a:t>
            </a:r>
            <a:r>
              <a:rPr lang="it-IT" sz="1000" dirty="0" smtClean="0">
                <a:latin typeface="Times"/>
                <a:cs typeface="Times"/>
              </a:rPr>
              <a:t>/</a:t>
            </a:r>
            <a:r>
              <a:rPr lang="it-IT" sz="1000" dirty="0" err="1" smtClean="0">
                <a:latin typeface="Times"/>
                <a:cs typeface="Times"/>
              </a:rPr>
              <a:t>library</a:t>
            </a:r>
            <a:r>
              <a:rPr lang="it-IT" sz="1000" dirty="0" smtClean="0">
                <a:latin typeface="Times"/>
                <a:cs typeface="Times"/>
              </a:rPr>
              <a:t>/pdf/eli3009.pdf</a:t>
            </a:r>
            <a:r>
              <a:rPr lang="en-GB" sz="10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5" name="Ovale 4"/>
          <p:cNvSpPr/>
          <p:nvPr/>
        </p:nvSpPr>
        <p:spPr>
          <a:xfrm>
            <a:off x="3907373" y="3054060"/>
            <a:ext cx="1355676" cy="112189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arrotondato 7"/>
          <p:cNvSpPr/>
          <p:nvPr/>
        </p:nvSpPr>
        <p:spPr>
          <a:xfrm>
            <a:off x="3011252" y="142224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Real World Relevance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690329" y="142224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Ill-defined Problem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301137" y="211303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Multiple Interpretations &amp; Outcomes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301137" y="3202087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Polished (Final) Products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1301137" y="4175959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Integrated Assessment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011252" y="5013877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Interdisciplinary Perspective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690329" y="5013877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Reflection (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Metacognition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)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342073" y="4175959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Collaboration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357656" y="3256625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Multiple Sources and Perspectives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342073" y="211303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Sustained Investigation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21" name="Connettore 1 20"/>
          <p:cNvCxnSpPr>
            <a:stCxn id="5" idx="0"/>
            <a:endCxn id="8" idx="2"/>
          </p:cNvCxnSpPr>
          <p:nvPr/>
        </p:nvCxnSpPr>
        <p:spPr>
          <a:xfrm rot="16200000" flipV="1">
            <a:off x="3710791" y="2179640"/>
            <a:ext cx="915050" cy="833790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 flipH="1" flipV="1">
            <a:off x="4519164" y="2205057"/>
            <a:ext cx="915050" cy="782957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5" idx="4"/>
            <a:endCxn id="14" idx="0"/>
          </p:cNvCxnSpPr>
          <p:nvPr/>
        </p:nvCxnSpPr>
        <p:spPr>
          <a:xfrm rot="5400000">
            <a:off x="3749357" y="4178023"/>
            <a:ext cx="837918" cy="833790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5" idx="4"/>
            <a:endCxn id="15" idx="0"/>
          </p:cNvCxnSpPr>
          <p:nvPr/>
        </p:nvCxnSpPr>
        <p:spPr>
          <a:xfrm rot="16200000" flipH="1">
            <a:off x="4588895" y="4172274"/>
            <a:ext cx="837918" cy="845287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5" idx="6"/>
            <a:endCxn id="18" idx="1"/>
          </p:cNvCxnSpPr>
          <p:nvPr/>
        </p:nvCxnSpPr>
        <p:spPr>
          <a:xfrm flipV="1">
            <a:off x="5263049" y="2471416"/>
            <a:ext cx="1079024" cy="1143594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5" idx="6"/>
            <a:endCxn id="17" idx="1"/>
          </p:cNvCxnSpPr>
          <p:nvPr/>
        </p:nvCxnSpPr>
        <p:spPr>
          <a:xfrm>
            <a:off x="5263049" y="3615010"/>
            <a:ext cx="1094607" cy="1588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5" idx="6"/>
            <a:endCxn id="16" idx="1"/>
          </p:cNvCxnSpPr>
          <p:nvPr/>
        </p:nvCxnSpPr>
        <p:spPr>
          <a:xfrm>
            <a:off x="5263049" y="3615010"/>
            <a:ext cx="1079024" cy="919334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10800000">
            <a:off x="2781475" y="2497396"/>
            <a:ext cx="1125899" cy="1117615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10800000">
            <a:off x="2781475" y="3615010"/>
            <a:ext cx="1125899" cy="1588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5" idx="2"/>
            <a:endCxn id="13" idx="3"/>
          </p:cNvCxnSpPr>
          <p:nvPr/>
        </p:nvCxnSpPr>
        <p:spPr>
          <a:xfrm rot="10800000" flipV="1">
            <a:off x="2781475" y="3615010"/>
            <a:ext cx="1125899" cy="919334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209447" y="514204"/>
            <a:ext cx="489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Constructivist Learning Approach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social-constructivis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23" y="1503657"/>
            <a:ext cx="6119643" cy="4070048"/>
          </a:xfrm>
          <a:prstGeom prst="rect">
            <a:avLst/>
          </a:prstGeom>
        </p:spPr>
      </p:pic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73" y="2963525"/>
            <a:ext cx="1121939" cy="111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855500" y="288266"/>
            <a:ext cx="39034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Constructionist Learning Approach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constructionism2010_quot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98" y="2220426"/>
            <a:ext cx="2467575" cy="2479438"/>
          </a:xfrm>
          <a:prstGeom prst="rect">
            <a:avLst/>
          </a:prstGeom>
        </p:spPr>
      </p:pic>
      <p:pic>
        <p:nvPicPr>
          <p:cNvPr id="7" name="Immagine 6" descr="blo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359" y="1566472"/>
            <a:ext cx="2384121" cy="1690077"/>
          </a:xfrm>
          <a:prstGeom prst="rect">
            <a:avLst/>
          </a:prstGeom>
        </p:spPr>
      </p:pic>
      <p:pic>
        <p:nvPicPr>
          <p:cNvPr id="8" name="Immagine 7" descr="bgtea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360" y="3696744"/>
            <a:ext cx="2384121" cy="178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017832" y="498622"/>
            <a:ext cx="29554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Active Learning Approach</a:t>
            </a:r>
          </a:p>
        </p:txBody>
      </p:sp>
      <p:pic>
        <p:nvPicPr>
          <p:cNvPr id="12" name="Immagine 11" descr="Learning Pyra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75" y="1417956"/>
            <a:ext cx="5921925" cy="4441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839954" y="592114"/>
            <a:ext cx="53111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Project-based Learning Approach (PBL)</a:t>
            </a: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1" name="Immagine 10" descr="heptag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96" y="1576413"/>
            <a:ext cx="4307595" cy="4134367"/>
          </a:xfrm>
          <a:prstGeom prst="rect">
            <a:avLst/>
          </a:prstGeom>
        </p:spPr>
      </p:pic>
      <p:pic>
        <p:nvPicPr>
          <p:cNvPr id="12" name="Immagine 11" descr="childno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36" y="3007316"/>
            <a:ext cx="1706266" cy="115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93084" y="721760"/>
            <a:ext cx="46049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Enquiry-based Learning Approach</a:t>
            </a:r>
          </a:p>
        </p:txBody>
      </p:sp>
      <p:pic>
        <p:nvPicPr>
          <p:cNvPr id="17" name="Immagine 16" descr="Media,249724,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10" y="1652671"/>
            <a:ext cx="5399852" cy="4076079"/>
          </a:xfrm>
          <a:prstGeom prst="rect">
            <a:avLst/>
          </a:prstGeom>
        </p:spPr>
      </p:pic>
      <p:pic>
        <p:nvPicPr>
          <p:cNvPr id="18" name="Immagine 17" descr="topic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879" y="3003315"/>
            <a:ext cx="1663825" cy="128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222</Words>
  <Application>Microsoft Macintosh PowerPoint</Application>
  <PresentationFormat>Presentazione su schermo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alfonso molina</cp:lastModifiedBy>
  <cp:revision>166</cp:revision>
  <dcterms:created xsi:type="dcterms:W3CDTF">2013-03-23T18:06:41Z</dcterms:created>
  <dcterms:modified xsi:type="dcterms:W3CDTF">2013-03-23T18:06:47Z</dcterms:modified>
</cp:coreProperties>
</file>