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80" r:id="rId2"/>
    <p:sldId id="350" r:id="rId3"/>
    <p:sldId id="354" r:id="rId4"/>
    <p:sldId id="358" r:id="rId5"/>
    <p:sldId id="353" r:id="rId6"/>
    <p:sldId id="346" r:id="rId7"/>
    <p:sldId id="356" r:id="rId8"/>
    <p:sldId id="260" r:id="rId9"/>
  </p:sldIdLst>
  <p:sldSz cx="9144000" cy="6858000" type="screen4x3"/>
  <p:notesSz cx="6858000" cy="9144000"/>
  <p:custDataLst>
    <p:tags r:id="rId1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09407"/>
    <a:srgbClr val="4FD71F"/>
    <a:srgbClr val="08E1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tags" Target="tags/tag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EFAD-7708-C74D-97EB-798D7B2F9B5F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19-03-2013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.molina@ed.ac.uk" TargetMode="Externa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214438" y="785813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28625" y="6143625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CasellaDiTesto 10"/>
          <p:cNvSpPr txBox="1">
            <a:spLocks noChangeArrowheads="1"/>
          </p:cNvSpPr>
          <p:nvPr/>
        </p:nvSpPr>
        <p:spPr bwMode="auto">
          <a:xfrm>
            <a:off x="609600" y="1981200"/>
            <a:ext cx="4953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900" b="1" u="none" dirty="0" smtClean="0">
                <a:solidFill>
                  <a:srgbClr val="A20D00"/>
                </a:solidFill>
                <a:latin typeface="Times" charset="0"/>
                <a:ea typeface="Times" charset="0"/>
                <a:cs typeface="Times" charset="0"/>
              </a:rPr>
              <a:t>Robotica e Futuro</a:t>
            </a:r>
          </a:p>
          <a:p>
            <a:endParaRPr lang="it-IT" sz="2900" b="1" dirty="0" smtClean="0">
              <a:solidFill>
                <a:srgbClr val="A20D00"/>
              </a:solidFill>
              <a:latin typeface="Times"/>
              <a:ea typeface="Times" charset="0"/>
              <a:cs typeface="Times"/>
            </a:endParaRPr>
          </a:p>
          <a:p>
            <a:r>
              <a:rPr lang="it-IT" sz="2300" b="1" dirty="0" smtClean="0">
                <a:solidFill>
                  <a:srgbClr val="A20D00"/>
                </a:solidFill>
                <a:latin typeface="Times"/>
                <a:ea typeface="Times" charset="0"/>
                <a:cs typeface="Times"/>
              </a:rPr>
              <a:t>Competenze per la Vita Personale, Professionale e</a:t>
            </a:r>
            <a:r>
              <a:rPr lang="it-IT" sz="2300" b="1" dirty="0" smtClean="0">
                <a:solidFill>
                  <a:srgbClr val="A20D00"/>
                </a:solidFill>
                <a:latin typeface="Times"/>
                <a:ea typeface="Times" charset="0"/>
                <a:cs typeface="Times"/>
              </a:rPr>
              <a:t> Imprenditoriale</a:t>
            </a:r>
            <a:endParaRPr lang="it-IT" sz="2300" b="1" dirty="0" smtClean="0">
              <a:solidFill>
                <a:srgbClr val="A20D00"/>
              </a:solidFill>
              <a:latin typeface="Times"/>
              <a:ea typeface="Times" charset="0"/>
              <a:cs typeface="Times"/>
            </a:endParaRPr>
          </a:p>
          <a:p>
            <a:endParaRPr lang="it-IT" sz="2900" b="1" dirty="0" smtClean="0">
              <a:solidFill>
                <a:srgbClr val="A20D00"/>
              </a:solidFill>
              <a:latin typeface="Times"/>
              <a:ea typeface="Times" charset="0"/>
              <a:cs typeface="Times"/>
            </a:endParaRPr>
          </a:p>
          <a:p>
            <a:r>
              <a:rPr lang="it-IT" sz="1400" b="1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Alfonso </a:t>
            </a:r>
            <a:r>
              <a:rPr lang="it-IT" sz="1400" b="1" dirty="0" err="1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Molina</a:t>
            </a:r>
            <a:endParaRPr lang="it-IT" sz="1400" b="1" dirty="0" smtClean="0">
              <a:solidFill>
                <a:srgbClr val="000000"/>
              </a:solidFill>
              <a:latin typeface="Times"/>
              <a:ea typeface="Times" charset="0"/>
              <a:cs typeface="Times"/>
            </a:endParaRPr>
          </a:p>
          <a:p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Professor </a:t>
            </a:r>
            <a:r>
              <a:rPr lang="it-IT" sz="1200" dirty="0" err="1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of</a:t>
            </a:r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Technology</a:t>
            </a:r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Strategy</a:t>
            </a:r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, </a:t>
            </a:r>
            <a:r>
              <a:rPr lang="it-IT" sz="1200" dirty="0" err="1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University</a:t>
            </a:r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of</a:t>
            </a:r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 Edinburgh</a:t>
            </a:r>
          </a:p>
          <a:p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Direttore Scientifico, Fondazione Mondo Digitale</a:t>
            </a:r>
          </a:p>
          <a:p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  <a:hlinkClick r:id="rId2"/>
              </a:rPr>
              <a:t>a.molina@ed.ac.uk</a:t>
            </a:r>
            <a:endParaRPr lang="it-IT" sz="1200" dirty="0" smtClean="0">
              <a:solidFill>
                <a:srgbClr val="000000"/>
              </a:solidFill>
              <a:latin typeface="Times"/>
              <a:ea typeface="Times" charset="0"/>
              <a:cs typeface="Times"/>
            </a:endParaRPr>
          </a:p>
          <a:p>
            <a:r>
              <a:rPr lang="it-IT" sz="1200" dirty="0" smtClean="0">
                <a:solidFill>
                  <a:srgbClr val="000000"/>
                </a:solidFill>
                <a:latin typeface="Times"/>
                <a:ea typeface="Times" charset="0"/>
                <a:cs typeface="Times"/>
              </a:rPr>
              <a:t>www.mondodigitale.org</a:t>
            </a:r>
          </a:p>
          <a:p>
            <a:endParaRPr lang="it-IT" sz="1400" b="1" u="none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8" name="Immagine 7" descr="dn18913-1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667000"/>
            <a:ext cx="2096332" cy="1600200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2667000" cy="609600"/>
          </a:xfrm>
        </p:spPr>
        <p:txBody>
          <a:bodyPr>
            <a:normAutofit/>
          </a:bodyPr>
          <a:lstStyle/>
          <a:p>
            <a:r>
              <a:rPr lang="it-IT" sz="3300" b="1" dirty="0" smtClean="0">
                <a:solidFill>
                  <a:srgbClr val="953735"/>
                </a:solidFill>
                <a:latin typeface="Times"/>
                <a:cs typeface="Times"/>
              </a:rPr>
              <a:t>Agenda</a:t>
            </a:r>
            <a:endParaRPr lang="it-IT" sz="3300" b="1" dirty="0">
              <a:solidFill>
                <a:srgbClr val="953735"/>
              </a:solidFill>
              <a:latin typeface="Times"/>
              <a:cs typeface="Time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300" dirty="0" smtClean="0">
                <a:latin typeface="Times"/>
                <a:cs typeface="Times"/>
              </a:rPr>
              <a:t>Italia: Crisi, Tecnologia e Società</a:t>
            </a:r>
          </a:p>
          <a:p>
            <a:endParaRPr lang="it-IT" sz="2300" dirty="0" smtClean="0">
              <a:latin typeface="Times"/>
              <a:cs typeface="Times"/>
            </a:endParaRPr>
          </a:p>
          <a:p>
            <a:r>
              <a:rPr lang="en-US" sz="2300" dirty="0" smtClean="0">
                <a:latin typeface="Times"/>
                <a:ea typeface="Trebuchet MS" pitchFamily="-1" charset="0"/>
                <a:cs typeface="Times"/>
              </a:rPr>
              <a:t>Il </a:t>
            </a:r>
            <a:r>
              <a:rPr lang="en-US" sz="2300" dirty="0" err="1" smtClean="0">
                <a:latin typeface="Times"/>
                <a:ea typeface="Trebuchet MS" pitchFamily="-1" charset="0"/>
                <a:cs typeface="Times"/>
              </a:rPr>
              <a:t>Valore</a:t>
            </a:r>
            <a:r>
              <a:rPr lang="en-US" sz="2300" dirty="0" smtClean="0">
                <a:latin typeface="Times"/>
                <a:ea typeface="Trebuchet MS" pitchFamily="-1" charset="0"/>
                <a:cs typeface="Times"/>
              </a:rPr>
              <a:t> </a:t>
            </a:r>
            <a:r>
              <a:rPr lang="en-US" sz="2300" dirty="0" err="1" smtClean="0">
                <a:latin typeface="Times"/>
                <a:ea typeface="Trebuchet MS" pitchFamily="-1" charset="0"/>
                <a:cs typeface="Times"/>
              </a:rPr>
              <a:t>Educativo</a:t>
            </a:r>
            <a:r>
              <a:rPr lang="en-US" sz="2300" dirty="0" smtClean="0">
                <a:latin typeface="Times"/>
                <a:ea typeface="Trebuchet MS" pitchFamily="-1" charset="0"/>
                <a:cs typeface="Times"/>
              </a:rPr>
              <a:t> </a:t>
            </a:r>
            <a:r>
              <a:rPr lang="en-US" sz="2300" dirty="0" err="1" smtClean="0">
                <a:latin typeface="Times"/>
                <a:ea typeface="Trebuchet MS" pitchFamily="-1" charset="0"/>
                <a:cs typeface="Times"/>
              </a:rPr>
              <a:t>della</a:t>
            </a:r>
            <a:r>
              <a:rPr lang="en-US" sz="2300" dirty="0" smtClean="0">
                <a:latin typeface="Times"/>
                <a:ea typeface="Trebuchet MS" pitchFamily="-1" charset="0"/>
                <a:cs typeface="Times"/>
              </a:rPr>
              <a:t> </a:t>
            </a:r>
            <a:r>
              <a:rPr lang="en-US" sz="2300" dirty="0" err="1" smtClean="0">
                <a:latin typeface="Times"/>
                <a:ea typeface="Trebuchet MS" pitchFamily="-1" charset="0"/>
                <a:cs typeface="Times"/>
              </a:rPr>
              <a:t>Robotica</a:t>
            </a:r>
            <a:endParaRPr lang="en-US" sz="2300" dirty="0" smtClean="0">
              <a:latin typeface="Times"/>
              <a:ea typeface="Trebuchet MS" pitchFamily="-1" charset="0"/>
              <a:cs typeface="Times"/>
            </a:endParaRPr>
          </a:p>
          <a:p>
            <a:r>
              <a:rPr lang="en-US" sz="2300" dirty="0" smtClean="0">
                <a:latin typeface="Times"/>
                <a:ea typeface="Trebuchet MS" pitchFamily="-1" charset="0"/>
                <a:cs typeface="Times"/>
              </a:rPr>
              <a:t> </a:t>
            </a:r>
            <a:endParaRPr lang="it-IT" sz="2300" dirty="0" smtClean="0">
              <a:latin typeface="Times"/>
              <a:cs typeface="Times"/>
            </a:endParaRPr>
          </a:p>
          <a:p>
            <a:r>
              <a:rPr lang="it-IT" sz="2300" dirty="0" smtClean="0">
                <a:latin typeface="Times"/>
                <a:cs typeface="Times"/>
              </a:rPr>
              <a:t>Robotica nella Scuola</a:t>
            </a:r>
          </a:p>
          <a:p>
            <a:endParaRPr lang="it-IT" sz="2300" dirty="0" smtClean="0">
              <a:latin typeface="Times"/>
              <a:cs typeface="Times"/>
            </a:endParaRPr>
          </a:p>
          <a:p>
            <a:r>
              <a:rPr lang="it-IT" sz="2300" dirty="0" smtClean="0">
                <a:latin typeface="Times"/>
                <a:cs typeface="Times"/>
              </a:rPr>
              <a:t>Le Competizione (La </a:t>
            </a:r>
            <a:r>
              <a:rPr lang="it-IT" sz="2300" dirty="0" err="1" smtClean="0">
                <a:latin typeface="Times"/>
                <a:cs typeface="Times"/>
              </a:rPr>
              <a:t>RomeCup</a:t>
            </a:r>
            <a:r>
              <a:rPr lang="it-IT" sz="2300" dirty="0" smtClean="0">
                <a:latin typeface="Times"/>
                <a:cs typeface="Times"/>
              </a:rPr>
              <a:t>)</a:t>
            </a:r>
          </a:p>
          <a:p>
            <a:endParaRPr lang="it-IT" sz="2300" dirty="0" smtClean="0">
              <a:latin typeface="Times"/>
              <a:cs typeface="Times"/>
            </a:endParaRPr>
          </a:p>
          <a:p>
            <a:r>
              <a:rPr lang="it-IT" sz="2300" dirty="0" err="1" smtClean="0">
                <a:latin typeface="Times"/>
                <a:cs typeface="Times"/>
              </a:rPr>
              <a:t>Problem</a:t>
            </a:r>
            <a:r>
              <a:rPr lang="it-IT" sz="2300" dirty="0" smtClean="0">
                <a:latin typeface="Times"/>
                <a:cs typeface="Times"/>
              </a:rPr>
              <a:t> </a:t>
            </a:r>
            <a:r>
              <a:rPr lang="it-IT" sz="2300" dirty="0" err="1" smtClean="0">
                <a:latin typeface="Times"/>
                <a:cs typeface="Times"/>
              </a:rPr>
              <a:t>solving</a:t>
            </a:r>
            <a:r>
              <a:rPr lang="it-IT" sz="2300" dirty="0" smtClean="0">
                <a:latin typeface="Times"/>
                <a:cs typeface="Times"/>
              </a:rPr>
              <a:t> </a:t>
            </a:r>
            <a:r>
              <a:rPr lang="it-IT" sz="2300" dirty="0" err="1" smtClean="0">
                <a:latin typeface="Times"/>
                <a:cs typeface="Times"/>
              </a:rPr>
              <a:t>–</a:t>
            </a:r>
            <a:r>
              <a:rPr lang="it-IT" sz="2300" dirty="0" smtClean="0">
                <a:latin typeface="Times"/>
                <a:cs typeface="Times"/>
              </a:rPr>
              <a:t> il Nesso tra Tecnologia, Lavoro e Imprenditorialità</a:t>
            </a:r>
          </a:p>
          <a:p>
            <a:endParaRPr lang="it-IT" sz="2300" dirty="0" smtClean="0">
              <a:latin typeface="Times"/>
              <a:cs typeface="Times"/>
            </a:endParaRPr>
          </a:p>
          <a:p>
            <a:r>
              <a:rPr lang="it-IT" sz="2300" dirty="0" smtClean="0">
                <a:latin typeface="Times"/>
                <a:cs typeface="Times"/>
              </a:rPr>
              <a:t>Educazione </a:t>
            </a:r>
            <a:r>
              <a:rPr lang="it-IT" sz="2300" dirty="0" err="1" smtClean="0">
                <a:latin typeface="Times"/>
                <a:cs typeface="Times"/>
              </a:rPr>
              <a:t>Esperenziale</a:t>
            </a:r>
            <a:r>
              <a:rPr lang="it-IT" sz="2300" dirty="0" smtClean="0">
                <a:latin typeface="Times"/>
                <a:cs typeface="Times"/>
              </a:rPr>
              <a:t>: Il Progetto</a:t>
            </a:r>
          </a:p>
          <a:p>
            <a:endParaRPr lang="it-IT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36513" y="152400"/>
            <a:ext cx="8999537" cy="6346825"/>
            <a:chOff x="-7944" y="196552"/>
            <a:chExt cx="8999544" cy="6346439"/>
          </a:xfrm>
        </p:grpSpPr>
        <p:pic>
          <p:nvPicPr>
            <p:cNvPr id="16388" name="Immagine 31" descr="ITALY_BOOT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219200"/>
              <a:ext cx="1919288" cy="216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Rettangolo 2"/>
            <p:cNvSpPr>
              <a:spLocks noChangeArrowheads="1"/>
            </p:cNvSpPr>
            <p:nvPr/>
          </p:nvSpPr>
          <p:spPr bwMode="auto">
            <a:xfrm>
              <a:off x="1707704" y="196552"/>
              <a:ext cx="5992924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700" b="1">
                  <a:solidFill>
                    <a:srgbClr val="8000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Italia: Crisi, Tecnologia e Società</a:t>
              </a:r>
            </a:p>
          </p:txBody>
        </p:sp>
        <p:pic>
          <p:nvPicPr>
            <p:cNvPr id="16390" name="Immagine 5" descr="government2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7800" y="1447800"/>
              <a:ext cx="207486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13"/>
            <p:cNvGrpSpPr>
              <a:grpSpLocks/>
            </p:cNvGrpSpPr>
            <p:nvPr/>
          </p:nvGrpSpPr>
          <p:grpSpPr bwMode="auto">
            <a:xfrm>
              <a:off x="3352801" y="4495802"/>
              <a:ext cx="2514601" cy="1752601"/>
              <a:chOff x="2590800" y="4572000"/>
              <a:chExt cx="2835663" cy="1989438"/>
            </a:xfrm>
          </p:grpSpPr>
          <p:pic>
            <p:nvPicPr>
              <p:cNvPr id="16411" name="Immagine 68" descr="phyrtua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57600" y="4572000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Immagine 32" descr="laptop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19400" y="4800600"/>
                <a:ext cx="75247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3" name="Immagine 38" descr="ipad-3-steve-jobs-apple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90800" y="5486401"/>
                <a:ext cx="915886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4" name="Immagine 11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81400" y="5943600"/>
                <a:ext cx="762000" cy="617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5" name="Immagine 8" descr="9056614-young-businessman-choosing-business-solutions-in-holographic-virtual-reality-interface-future-collec.jp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72000" y="5486400"/>
                <a:ext cx="854463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2" name="CasellaDiTesto 15"/>
            <p:cNvSpPr txBox="1">
              <a:spLocks noChangeArrowheads="1"/>
            </p:cNvSpPr>
            <p:nvPr/>
          </p:nvSpPr>
          <p:spPr bwMode="auto">
            <a:xfrm>
              <a:off x="565143" y="653726"/>
              <a:ext cx="1523561" cy="73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Crisi Economica,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Evasione, Corruzione</a:t>
              </a:r>
            </a:p>
          </p:txBody>
        </p:sp>
        <p:sp>
          <p:nvSpPr>
            <p:cNvPr id="16393" name="CasellaDiTesto 16"/>
            <p:cNvSpPr txBox="1">
              <a:spLocks noChangeArrowheads="1"/>
            </p:cNvSpPr>
            <p:nvPr/>
          </p:nvSpPr>
          <p:spPr bwMode="auto">
            <a:xfrm>
              <a:off x="304800" y="2895600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Invecchiamento della Popolazione</a:t>
              </a:r>
            </a:p>
          </p:txBody>
        </p:sp>
        <p:sp>
          <p:nvSpPr>
            <p:cNvPr id="16394" name="CasellaDiTesto 18"/>
            <p:cNvSpPr txBox="1">
              <a:spLocks noChangeArrowheads="1"/>
            </p:cNvSpPr>
            <p:nvPr/>
          </p:nvSpPr>
          <p:spPr bwMode="auto">
            <a:xfrm>
              <a:off x="1476327" y="5257800"/>
              <a:ext cx="17828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Multi-piattaforme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(hardware / software)</a:t>
              </a:r>
            </a:p>
          </p:txBody>
        </p:sp>
        <p:sp>
          <p:nvSpPr>
            <p:cNvPr id="16395" name="CasellaDiTesto 20"/>
            <p:cNvSpPr txBox="1">
              <a:spLocks noChangeArrowheads="1"/>
            </p:cNvSpPr>
            <p:nvPr/>
          </p:nvSpPr>
          <p:spPr bwMode="auto">
            <a:xfrm>
              <a:off x="2399534" y="6019800"/>
              <a:ext cx="1274709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Multi-modalità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Cognitiva </a:t>
              </a:r>
            </a:p>
          </p:txBody>
        </p:sp>
        <p:sp>
          <p:nvSpPr>
            <p:cNvPr id="16396" name="CasellaDiTesto 22"/>
            <p:cNvSpPr txBox="1">
              <a:spLocks noChangeArrowheads="1"/>
            </p:cNvSpPr>
            <p:nvPr/>
          </p:nvSpPr>
          <p:spPr bwMode="auto">
            <a:xfrm>
              <a:off x="6705600" y="914400"/>
              <a:ext cx="2286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Reti Multi-organizzazione e Multi-settore</a:t>
              </a:r>
            </a:p>
          </p:txBody>
        </p:sp>
        <p:sp>
          <p:nvSpPr>
            <p:cNvPr id="16397" name="CasellaDiTesto 23"/>
            <p:cNvSpPr txBox="1">
              <a:spLocks noChangeArrowheads="1"/>
            </p:cNvSpPr>
            <p:nvPr/>
          </p:nvSpPr>
          <p:spPr bwMode="auto">
            <a:xfrm>
              <a:off x="7162800" y="1828800"/>
              <a:ext cx="1752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Orientamento alla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Conoscenza e alle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Metodologie e Pratiche più Efficaci</a:t>
              </a:r>
            </a:p>
          </p:txBody>
        </p:sp>
        <p:sp>
          <p:nvSpPr>
            <p:cNvPr id="16398" name="CasellaDiTesto 24"/>
            <p:cNvSpPr txBox="1">
              <a:spLocks noChangeArrowheads="1"/>
            </p:cNvSpPr>
            <p:nvPr/>
          </p:nvSpPr>
          <p:spPr bwMode="auto">
            <a:xfrm>
              <a:off x="5472618" y="4648200"/>
              <a:ext cx="18849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Ambienti Esperienziali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Multi-livello</a:t>
              </a:r>
            </a:p>
          </p:txBody>
        </p:sp>
        <p:sp>
          <p:nvSpPr>
            <p:cNvPr id="16399" name="CasellaDiTesto 25"/>
            <p:cNvSpPr txBox="1">
              <a:spLocks noChangeArrowheads="1"/>
            </p:cNvSpPr>
            <p:nvPr/>
          </p:nvSpPr>
          <p:spPr bwMode="auto">
            <a:xfrm>
              <a:off x="6172337" y="5334000"/>
              <a:ext cx="1598340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Phyrtuality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(Physical + Virtual)</a:t>
              </a:r>
            </a:p>
          </p:txBody>
        </p:sp>
        <p:sp>
          <p:nvSpPr>
            <p:cNvPr id="48" name="Freccia tridirezionale 47"/>
            <p:cNvSpPr/>
            <p:nvPr/>
          </p:nvSpPr>
          <p:spPr bwMode="auto">
            <a:xfrm flipV="1">
              <a:off x="3962396" y="2514161"/>
              <a:ext cx="1143001" cy="1904884"/>
            </a:xfrm>
            <a:prstGeom prst="leftRightUpArrow">
              <a:avLst>
                <a:gd name="adj1" fmla="val 14766"/>
                <a:gd name="adj2" fmla="val 12573"/>
                <a:gd name="adj3" fmla="val 22807"/>
              </a:avLst>
            </a:prstGeom>
            <a:solidFill>
              <a:srgbClr val="3FF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Myriad Pro" pitchFamily="34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6401" name="Rettangolo 27"/>
            <p:cNvSpPr>
              <a:spLocks noChangeArrowheads="1"/>
            </p:cNvSpPr>
            <p:nvPr/>
          </p:nvSpPr>
          <p:spPr bwMode="auto">
            <a:xfrm>
              <a:off x="4527104" y="806152"/>
              <a:ext cx="1600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Processi di Innovazione Tecnologica e Sociale Aperti </a:t>
              </a:r>
            </a:p>
          </p:txBody>
        </p:sp>
        <p:sp>
          <p:nvSpPr>
            <p:cNvPr id="16402" name="Rettangolo 28"/>
            <p:cNvSpPr>
              <a:spLocks noChangeArrowheads="1"/>
            </p:cNvSpPr>
            <p:nvPr/>
          </p:nvSpPr>
          <p:spPr bwMode="auto">
            <a:xfrm>
              <a:off x="7162800" y="3048000"/>
              <a:ext cx="1600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Apprendimento Attivo Individuale e Sociale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(Brain-based)</a:t>
              </a:r>
            </a:p>
          </p:txBody>
        </p:sp>
        <p:sp>
          <p:nvSpPr>
            <p:cNvPr id="16403" name="Rettangolo 32"/>
            <p:cNvSpPr>
              <a:spLocks noChangeArrowheads="1"/>
            </p:cNvSpPr>
            <p:nvPr/>
          </p:nvSpPr>
          <p:spPr bwMode="auto">
            <a:xfrm>
              <a:off x="-7944" y="1905000"/>
              <a:ext cx="17018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Egoismo Individuale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e Corporativo</a:t>
              </a:r>
            </a:p>
          </p:txBody>
        </p:sp>
        <p:sp>
          <p:nvSpPr>
            <p:cNvPr id="16404" name="Rettangolo 33"/>
            <p:cNvSpPr>
              <a:spLocks noChangeArrowheads="1"/>
            </p:cNvSpPr>
            <p:nvPr/>
          </p:nvSpPr>
          <p:spPr bwMode="auto">
            <a:xfrm>
              <a:off x="2209800" y="1066800"/>
              <a:ext cx="20574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Giovani – Precarietà, Disoccupazione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Neets</a:t>
              </a:r>
            </a:p>
          </p:txBody>
        </p:sp>
        <p:sp>
          <p:nvSpPr>
            <p:cNvPr id="16405" name="Rettangolo 34"/>
            <p:cNvSpPr>
              <a:spLocks noChangeArrowheads="1"/>
            </p:cNvSpPr>
            <p:nvPr/>
          </p:nvSpPr>
          <p:spPr bwMode="auto">
            <a:xfrm>
              <a:off x="2362200" y="2743200"/>
              <a:ext cx="208756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dell’educazione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per il 21° secolo</a:t>
              </a:r>
            </a:p>
          </p:txBody>
        </p:sp>
        <p:sp>
          <p:nvSpPr>
            <p:cNvPr id="16406" name="Rettangolo 35"/>
            <p:cNvSpPr>
              <a:spLocks noChangeArrowheads="1"/>
            </p:cNvSpPr>
            <p:nvPr/>
          </p:nvSpPr>
          <p:spPr bwMode="auto">
            <a:xfrm>
              <a:off x="2743200" y="1981200"/>
              <a:ext cx="1295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Istituzionali</a:t>
              </a:r>
            </a:p>
          </p:txBody>
        </p:sp>
        <p:sp>
          <p:nvSpPr>
            <p:cNvPr id="16407" name="Rettangolo 36"/>
            <p:cNvSpPr>
              <a:spLocks noChangeArrowheads="1"/>
            </p:cNvSpPr>
            <p:nvPr/>
          </p:nvSpPr>
          <p:spPr bwMode="auto">
            <a:xfrm>
              <a:off x="2088704" y="3625552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Ambiente</a:t>
              </a:r>
            </a:p>
          </p:txBody>
        </p:sp>
        <p:sp>
          <p:nvSpPr>
            <p:cNvPr id="16408" name="Rettangolo 37"/>
            <p:cNvSpPr>
              <a:spLocks noChangeArrowheads="1"/>
            </p:cNvSpPr>
            <p:nvPr/>
          </p:nvSpPr>
          <p:spPr bwMode="auto">
            <a:xfrm>
              <a:off x="5410200" y="3429000"/>
              <a:ext cx="1752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Crowdfunding –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Crowdsourcing</a:t>
              </a:r>
            </a:p>
          </p:txBody>
        </p:sp>
        <p:sp>
          <p:nvSpPr>
            <p:cNvPr id="16409" name="Rettangolo 38"/>
            <p:cNvSpPr>
              <a:spLocks noChangeArrowheads="1"/>
            </p:cNvSpPr>
            <p:nvPr/>
          </p:nvSpPr>
          <p:spPr bwMode="auto">
            <a:xfrm>
              <a:off x="5043585" y="6096000"/>
              <a:ext cx="22715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Big, Open Data e Contenuto</a:t>
              </a:r>
            </a:p>
          </p:txBody>
        </p:sp>
        <p:sp>
          <p:nvSpPr>
            <p:cNvPr id="16410" name="Rettangolo 39"/>
            <p:cNvSpPr>
              <a:spLocks noChangeArrowheads="1"/>
            </p:cNvSpPr>
            <p:nvPr/>
          </p:nvSpPr>
          <p:spPr bwMode="auto">
            <a:xfrm>
              <a:off x="1431081" y="4572000"/>
              <a:ext cx="1784451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Progressi Scientifici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e Tecnologici Multipli</a:t>
              </a:r>
            </a:p>
          </p:txBody>
        </p:sp>
      </p:grpSp>
      <p:sp>
        <p:nvSpPr>
          <p:cNvPr id="16387" name="Rettangolo 63"/>
          <p:cNvSpPr>
            <a:spLocks noChangeArrowheads="1"/>
          </p:cNvSpPr>
          <p:nvPr/>
        </p:nvSpPr>
        <p:spPr bwMode="auto">
          <a:xfrm>
            <a:off x="838200" y="35814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Myriad Pro" pitchFamily="34" charset="0"/>
                <a:ea typeface="Times" pitchFamily="-84" charset="0"/>
                <a:cs typeface="Times" pitchFamily="-84" charset="0"/>
              </a:rPr>
              <a:t>Migrazioni</a:t>
            </a:r>
            <a:endParaRPr 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2819400" y="457200"/>
            <a:ext cx="31470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Robotica nella Scuola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2" name="Immagine 11" descr="robotic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2743200" cy="2048828"/>
          </a:xfrm>
          <a:prstGeom prst="rect">
            <a:avLst/>
          </a:prstGeom>
        </p:spPr>
      </p:pic>
      <p:pic>
        <p:nvPicPr>
          <p:cNvPr id="14" name="Immagine 13" descr="0625robotic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76400"/>
            <a:ext cx="2844800" cy="2133600"/>
          </a:xfrm>
          <a:prstGeom prst="rect">
            <a:avLst/>
          </a:prstGeom>
        </p:spPr>
      </p:pic>
      <p:pic>
        <p:nvPicPr>
          <p:cNvPr id="15" name="Immagine 14" descr="profundiza2011-thumb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48200"/>
            <a:ext cx="2260600" cy="1695450"/>
          </a:xfrm>
          <a:prstGeom prst="rect">
            <a:avLst/>
          </a:prstGeom>
        </p:spPr>
      </p:pic>
      <p:pic>
        <p:nvPicPr>
          <p:cNvPr id="17" name="Immagine 16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895600"/>
            <a:ext cx="2862705" cy="1905000"/>
          </a:xfrm>
          <a:prstGeom prst="rect">
            <a:avLst/>
          </a:prstGeom>
        </p:spPr>
      </p:pic>
      <p:pic>
        <p:nvPicPr>
          <p:cNvPr id="18" name="Immagine 17" descr="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419600"/>
            <a:ext cx="2743200" cy="20574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33400" y="1066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Flussi di conoscenza, talenti, competenze, creatività, divertimento, empatia, senso di squadra, inclusione </a:t>
            </a:r>
            <a:endParaRPr lang="it-IT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6643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800"/>
          </a:p>
        </p:txBody>
      </p:sp>
      <p:pic>
        <p:nvPicPr>
          <p:cNvPr id="6" name="Immagine 5" descr="Competizioni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3108960" cy="2074259"/>
          </a:xfrm>
          <a:prstGeom prst="rect">
            <a:avLst/>
          </a:prstGeom>
        </p:spPr>
      </p:pic>
      <p:pic>
        <p:nvPicPr>
          <p:cNvPr id="7" name="Immagine 6" descr="Secondo Circolo Didattico di Eboli, Salerno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1447800"/>
            <a:ext cx="3426323" cy="2286000"/>
          </a:xfrm>
          <a:prstGeom prst="rect">
            <a:avLst/>
          </a:prstGeom>
        </p:spPr>
      </p:pic>
      <p:pic>
        <p:nvPicPr>
          <p:cNvPr id="8" name="Immagine 7" descr="ITIS Archimede di Catania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86200"/>
            <a:ext cx="3429000" cy="2282428"/>
          </a:xfrm>
          <a:prstGeom prst="rect">
            <a:avLst/>
          </a:prstGeom>
        </p:spPr>
      </p:pic>
      <p:pic>
        <p:nvPicPr>
          <p:cNvPr id="9" name="Immagine 8" descr="Competizioni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886200"/>
            <a:ext cx="3124200" cy="2286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286000" y="609600"/>
            <a:ext cx="510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b="1" dirty="0" smtClean="0">
                <a:solidFill>
                  <a:srgbClr val="800000"/>
                </a:solidFill>
                <a:latin typeface="Times" charset="0"/>
              </a:rPr>
              <a:t>La </a:t>
            </a:r>
            <a:r>
              <a:rPr lang="en-US" sz="2700" b="1" dirty="0" err="1" smtClean="0">
                <a:solidFill>
                  <a:srgbClr val="800000"/>
                </a:solidFill>
                <a:latin typeface="Times" charset="0"/>
              </a:rPr>
              <a:t>Competizione</a:t>
            </a:r>
            <a:r>
              <a:rPr lang="en-US" sz="2700" b="1" dirty="0" smtClean="0">
                <a:solidFill>
                  <a:srgbClr val="800000"/>
                </a:solidFill>
                <a:latin typeface="Times" charset="0"/>
              </a:rPr>
              <a:t> </a:t>
            </a:r>
            <a:r>
              <a:rPr lang="en-US" sz="2700" b="1" dirty="0" smtClean="0">
                <a:solidFill>
                  <a:srgbClr val="800000"/>
                </a:solidFill>
                <a:latin typeface="Times" charset="0"/>
              </a:rPr>
              <a:t>- </a:t>
            </a:r>
            <a:r>
              <a:rPr lang="en-US" sz="2700" b="1" dirty="0" err="1" smtClean="0">
                <a:solidFill>
                  <a:srgbClr val="800000"/>
                </a:solidFill>
                <a:latin typeface="Times" charset="0"/>
              </a:rPr>
              <a:t>RomeCup</a:t>
            </a:r>
            <a:r>
              <a:rPr lang="en-US" sz="2700" b="1" dirty="0" smtClean="0">
                <a:solidFill>
                  <a:srgbClr val="800000"/>
                </a:solidFill>
                <a:latin typeface="Times" charset="0"/>
              </a:rPr>
              <a:t> </a:t>
            </a:r>
            <a:endParaRPr lang="en-US" sz="2700" b="1" dirty="0">
              <a:solidFill>
                <a:srgbClr val="80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143000" y="533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it-IT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solving</a:t>
            </a:r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it-IT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 il Nesso tra Tecnologia, Lavoro e Imprenditorialità</a:t>
            </a:r>
            <a:endParaRPr lang="it-IT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metalhe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2622482" cy="2362200"/>
          </a:xfrm>
          <a:prstGeom prst="rect">
            <a:avLst/>
          </a:prstGeom>
        </p:spPr>
      </p:pic>
      <p:pic>
        <p:nvPicPr>
          <p:cNvPr id="11" name="Immagine 10" descr="16_S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648200"/>
            <a:ext cx="2667000" cy="1887554"/>
          </a:xfrm>
          <a:prstGeom prst="rect">
            <a:avLst/>
          </a:prstGeom>
        </p:spPr>
      </p:pic>
      <p:sp>
        <p:nvSpPr>
          <p:cNvPr id="13" name="Freccia destra 12"/>
          <p:cNvSpPr/>
          <p:nvPr/>
        </p:nvSpPr>
        <p:spPr>
          <a:xfrm>
            <a:off x="3505200" y="3505200"/>
            <a:ext cx="1172479" cy="67201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Lavoro</a:t>
            </a:r>
            <a:endParaRPr lang="en-GB" dirty="0"/>
          </a:p>
        </p:txBody>
      </p:sp>
      <p:pic>
        <p:nvPicPr>
          <p:cNvPr id="16" name="Immagine 15" descr="Technician-Working-on-Foster-Miller-Robot-s-RF-Module-eecue_31825_ej87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52800"/>
            <a:ext cx="1601764" cy="1066800"/>
          </a:xfrm>
          <a:prstGeom prst="rect">
            <a:avLst/>
          </a:prstGeom>
        </p:spPr>
      </p:pic>
      <p:pic>
        <p:nvPicPr>
          <p:cNvPr id="20" name="Immagine 19" descr="engineer_simulates_a_robot_s_sense_of_touch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352800"/>
            <a:ext cx="1600200" cy="1068134"/>
          </a:xfrm>
          <a:prstGeom prst="rect">
            <a:avLst/>
          </a:prstGeom>
        </p:spPr>
      </p:pic>
      <p:sp>
        <p:nvSpPr>
          <p:cNvPr id="21" name="Freccia destra 20"/>
          <p:cNvSpPr/>
          <p:nvPr/>
        </p:nvSpPr>
        <p:spPr>
          <a:xfrm rot="743008">
            <a:off x="3514039" y="4592279"/>
            <a:ext cx="1268304" cy="76171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Impresa</a:t>
            </a:r>
            <a:endParaRPr lang="en-GB" dirty="0"/>
          </a:p>
        </p:txBody>
      </p:sp>
      <p:pic>
        <p:nvPicPr>
          <p:cNvPr id="23" name="Immagine 22" descr="allcoursesoffer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904999"/>
            <a:ext cx="1675619" cy="1219201"/>
          </a:xfrm>
          <a:prstGeom prst="rect">
            <a:avLst/>
          </a:prstGeom>
        </p:spPr>
      </p:pic>
      <p:pic>
        <p:nvPicPr>
          <p:cNvPr id="24" name="Immagine 23" descr="imgC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828800"/>
            <a:ext cx="1600200" cy="1275740"/>
          </a:xfrm>
          <a:prstGeom prst="rect">
            <a:avLst/>
          </a:prstGeom>
        </p:spPr>
      </p:pic>
      <p:sp>
        <p:nvSpPr>
          <p:cNvPr id="25" name="Freccia destra 24"/>
          <p:cNvSpPr/>
          <p:nvPr/>
        </p:nvSpPr>
        <p:spPr>
          <a:xfrm rot="20884498">
            <a:off x="3485778" y="2323685"/>
            <a:ext cx="1172479" cy="67201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Studi</a:t>
            </a:r>
            <a:endParaRPr lang="en-GB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6172200" y="2895600"/>
            <a:ext cx="838200" cy="6096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latin typeface="Times"/>
                <a:cs typeface="Times"/>
              </a:rPr>
              <a:t>Skills</a:t>
            </a:r>
            <a:r>
              <a:rPr lang="it-IT" sz="1200" dirty="0" smtClean="0">
                <a:latin typeface="Times"/>
                <a:cs typeface="Times"/>
              </a:rPr>
              <a:t> Gap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5715000" y="4267200"/>
            <a:ext cx="1447800" cy="6096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latin typeface="Times"/>
                <a:cs typeface="Times"/>
              </a:rPr>
              <a:t>Innnovazione</a:t>
            </a:r>
            <a:r>
              <a:rPr lang="it-IT" sz="1200" dirty="0" smtClean="0">
                <a:latin typeface="Times"/>
                <a:cs typeface="Times"/>
              </a:rPr>
              <a:t>, “</a:t>
            </a:r>
            <a:r>
              <a:rPr lang="it-IT" sz="1200" dirty="0" err="1" smtClean="0">
                <a:latin typeface="Times"/>
                <a:cs typeface="Times"/>
              </a:rPr>
              <a:t>Intrapreneurship</a:t>
            </a:r>
            <a:r>
              <a:rPr lang="it-IT" sz="1200" dirty="0" smtClean="0">
                <a:latin typeface="Times"/>
                <a:cs typeface="Times"/>
              </a:rPr>
              <a:t>”</a:t>
            </a:r>
          </a:p>
          <a:p>
            <a:pPr algn="ctr"/>
            <a:r>
              <a:rPr lang="it-IT" sz="1200" dirty="0" smtClean="0">
                <a:latin typeface="Times"/>
                <a:cs typeface="Times"/>
              </a:rPr>
              <a:t>Imprenditoria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5943600" y="6324600"/>
            <a:ext cx="1905000" cy="3048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Times"/>
                <a:cs typeface="Times"/>
              </a:rPr>
              <a:t>Nuovi Prodotti e Servizi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5257800" y="1752600"/>
            <a:ext cx="2438400" cy="2286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Times"/>
                <a:cs typeface="Times"/>
              </a:rPr>
              <a:t>Carriere Scientifiche e Tecnologiche</a:t>
            </a:r>
            <a:endParaRPr lang="it-IT" sz="12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arrotondato 43"/>
          <p:cNvSpPr/>
          <p:nvPr/>
        </p:nvSpPr>
        <p:spPr>
          <a:xfrm>
            <a:off x="4495800" y="1828800"/>
            <a:ext cx="3124200" cy="3429000"/>
          </a:xfrm>
          <a:prstGeom prst="roundRect">
            <a:avLst/>
          </a:prstGeom>
          <a:solidFill>
            <a:srgbClr val="FFFC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1, </a:t>
            </a:r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Problem or Opportunity Addressed by the Project</a:t>
            </a:r>
            <a:endParaRPr lang="it-IT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2, </a:t>
            </a:r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Project Purposes and Objectives – In which area is the project operating?</a:t>
            </a:r>
            <a:endParaRPr lang="it-IT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3. </a:t>
            </a:r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Expected Project Outcome and Results for Stakeholders (Value Proposition)</a:t>
            </a:r>
            <a:endParaRPr lang="it-IT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4. </a:t>
            </a:r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Proposed Approach to Tackling the Problem or Opportunity (Theory of Change)</a:t>
            </a:r>
          </a:p>
          <a:p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5. </a:t>
            </a:r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Project Details</a:t>
            </a:r>
            <a:endParaRPr lang="it-IT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5.1 Products and Service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5.2 Specific Customers and Users (</a:t>
            </a:r>
            <a:r>
              <a:rPr lang="en-GB" sz="1100" i="1" dirty="0" err="1" smtClean="0">
                <a:solidFill>
                  <a:srgbClr val="800000"/>
                </a:solidFill>
                <a:latin typeface="Times"/>
                <a:cs typeface="Times"/>
              </a:rPr>
              <a:t>Comms</a:t>
            </a:r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 Strategy)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5.3 Strategic Partners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5.4 Competition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5.5 Process Technology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5.6 Backing Organization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5.7 Organization and Personnel of the Project (Team building and leadership)</a:t>
            </a:r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1100" i="1" dirty="0" smtClean="0">
                <a:solidFill>
                  <a:srgbClr val="800000"/>
                </a:solidFill>
                <a:latin typeface="Times"/>
                <a:cs typeface="Times"/>
              </a:rPr>
              <a:t>5.8 Financial Plan</a:t>
            </a:r>
          </a:p>
          <a:p>
            <a:endParaRPr lang="it-IT" sz="11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1000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1981200" y="1828800"/>
            <a:ext cx="2098587" cy="3429000"/>
          </a:xfrm>
          <a:prstGeom prst="roundRect">
            <a:avLst/>
          </a:prstGeom>
          <a:solidFill>
            <a:srgbClr val="FFFC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How to identify problem/opportunity</a:t>
            </a:r>
          </a:p>
          <a:p>
            <a:pPr marL="228600" indent="-228600"/>
            <a:endParaRPr lang="en-GB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228600" indent="-228600"/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How to select a problem</a:t>
            </a:r>
          </a:p>
          <a:p>
            <a:pPr marL="228600" indent="-228600"/>
            <a:endParaRPr lang="en-GB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228600" indent="-228600"/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How to find root cause/</a:t>
            </a:r>
            <a:r>
              <a:rPr lang="en-GB" sz="1100" dirty="0" err="1" smtClean="0">
                <a:solidFill>
                  <a:srgbClr val="000000"/>
                </a:solidFill>
                <a:latin typeface="Times"/>
                <a:cs typeface="Times"/>
              </a:rPr>
              <a:t>s</a:t>
            </a:r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 – the right questions</a:t>
            </a:r>
          </a:p>
          <a:p>
            <a:pPr marL="228600" indent="-228600"/>
            <a:endParaRPr lang="en-GB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228600" indent="-228600"/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How to define desired state – Objective</a:t>
            </a:r>
          </a:p>
          <a:p>
            <a:pPr marL="228600" indent="-228600"/>
            <a:endParaRPr lang="en-GB" sz="11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228600" indent="-228600"/>
            <a:r>
              <a:rPr lang="en-GB" sz="1100" dirty="0" smtClean="0">
                <a:solidFill>
                  <a:srgbClr val="000000"/>
                </a:solidFill>
                <a:latin typeface="Times"/>
                <a:cs typeface="Times"/>
              </a:rPr>
              <a:t>How to measure and evaluate progress and results – outcomes and results</a:t>
            </a:r>
          </a:p>
          <a:p>
            <a:endParaRPr lang="it-IT" sz="1000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1905000" y="990600"/>
            <a:ext cx="2209800" cy="851363"/>
            <a:chOff x="3962399" y="1600200"/>
            <a:chExt cx="1524001" cy="1143000"/>
          </a:xfrm>
        </p:grpSpPr>
        <p:sp>
          <p:nvSpPr>
            <p:cNvPr id="17" name="Ovale 16"/>
            <p:cNvSpPr/>
            <p:nvPr/>
          </p:nvSpPr>
          <p:spPr>
            <a:xfrm>
              <a:off x="3962400" y="1600200"/>
              <a:ext cx="1524000" cy="1143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29732" name="Rettangolo 17"/>
            <p:cNvSpPr>
              <a:spLocks noChangeArrowheads="1"/>
            </p:cNvSpPr>
            <p:nvPr/>
          </p:nvSpPr>
          <p:spPr bwMode="auto">
            <a:xfrm>
              <a:off x="3962399" y="1676401"/>
              <a:ext cx="1524000" cy="867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Times" pitchFamily="-65" charset="0"/>
                  <a:ea typeface="Times" pitchFamily="-65" charset="0"/>
                  <a:cs typeface="Times" pitchFamily="-65" charset="0"/>
                </a:rPr>
                <a:t>Selezione della Idea </a:t>
              </a:r>
            </a:p>
            <a:p>
              <a:pPr algn="ctr"/>
              <a:r>
                <a:rPr lang="it-IT" sz="1200" b="1" dirty="0" smtClean="0">
                  <a:latin typeface="Times" pitchFamily="-65" charset="0"/>
                  <a:ea typeface="Times" pitchFamily="-65" charset="0"/>
                  <a:cs typeface="Times" pitchFamily="-65" charset="0"/>
                </a:rPr>
                <a:t>(problema od opportunità)</a:t>
              </a:r>
            </a:p>
            <a:p>
              <a:pPr algn="ctr"/>
              <a:r>
                <a:rPr lang="it-IT" sz="1200" b="1" dirty="0" smtClean="0">
                  <a:latin typeface="Times" pitchFamily="-65" charset="0"/>
                  <a:ea typeface="Times" pitchFamily="-65" charset="0"/>
                  <a:cs typeface="Times" pitchFamily="-65" charset="0"/>
                </a:rPr>
                <a:t>e Possibile Soluzione</a:t>
              </a:r>
              <a:endParaRPr lang="it-IT" sz="1200" b="1" dirty="0"/>
            </a:p>
          </p:txBody>
        </p:sp>
      </p:grpSp>
      <p:grpSp>
        <p:nvGrpSpPr>
          <p:cNvPr id="3" name="Gruppo 18"/>
          <p:cNvGrpSpPr>
            <a:grpSpLocks/>
          </p:cNvGrpSpPr>
          <p:nvPr/>
        </p:nvGrpSpPr>
        <p:grpSpPr bwMode="auto">
          <a:xfrm>
            <a:off x="4495800" y="990600"/>
            <a:ext cx="3048000" cy="852569"/>
            <a:chOff x="3962400" y="1447800"/>
            <a:chExt cx="1524000" cy="1162594"/>
          </a:xfrm>
        </p:grpSpPr>
        <p:sp>
          <p:nvSpPr>
            <p:cNvPr id="20" name="Ovale 19"/>
            <p:cNvSpPr/>
            <p:nvPr/>
          </p:nvSpPr>
          <p:spPr>
            <a:xfrm>
              <a:off x="3962400" y="1447800"/>
              <a:ext cx="1524000" cy="1143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29730" name="Rettangolo 20"/>
            <p:cNvSpPr>
              <a:spLocks noChangeArrowheads="1"/>
            </p:cNvSpPr>
            <p:nvPr/>
          </p:nvSpPr>
          <p:spPr bwMode="auto">
            <a:xfrm>
              <a:off x="3962400" y="1729034"/>
              <a:ext cx="1524000" cy="88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Times" pitchFamily="-65" charset="0"/>
                  <a:ea typeface="Times" pitchFamily="-65" charset="0"/>
                  <a:cs typeface="Times" pitchFamily="-65" charset="0"/>
                </a:rPr>
                <a:t>Strategia di Sviluppo</a:t>
              </a:r>
            </a:p>
            <a:p>
              <a:pPr algn="ctr"/>
              <a:r>
                <a:rPr lang="it-IT" sz="1200" b="1" dirty="0" smtClean="0">
                  <a:latin typeface="Times" pitchFamily="-65" charset="0"/>
                  <a:ea typeface="Times" pitchFamily="-65" charset="0"/>
                  <a:cs typeface="Times" pitchFamily="-65" charset="0"/>
                </a:rPr>
                <a:t>(piano per arrivare alla soluzione)</a:t>
              </a:r>
            </a:p>
            <a:p>
              <a:pPr algn="ctr"/>
              <a:endParaRPr lang="it-IT" sz="1200" dirty="0"/>
            </a:p>
          </p:txBody>
        </p:sp>
      </p:grpSp>
      <p:sp>
        <p:nvSpPr>
          <p:cNvPr id="39" name="Rettangolo arrotondato 38"/>
          <p:cNvSpPr/>
          <p:nvPr/>
        </p:nvSpPr>
        <p:spPr>
          <a:xfrm>
            <a:off x="1905000" y="304800"/>
            <a:ext cx="5715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100" b="1" dirty="0" smtClean="0">
                <a:solidFill>
                  <a:srgbClr val="800000"/>
                </a:solidFill>
                <a:latin typeface="Times"/>
                <a:cs typeface="Times"/>
              </a:rPr>
              <a:t>Educazione </a:t>
            </a:r>
            <a:r>
              <a:rPr lang="it-IT" sz="2100" b="1" dirty="0" err="1" smtClean="0">
                <a:solidFill>
                  <a:srgbClr val="800000"/>
                </a:solidFill>
                <a:latin typeface="Times"/>
                <a:cs typeface="Times"/>
              </a:rPr>
              <a:t>Esperenziale</a:t>
            </a:r>
            <a:r>
              <a:rPr lang="it-IT" sz="2100" b="1" dirty="0" smtClean="0">
                <a:solidFill>
                  <a:srgbClr val="800000"/>
                </a:solidFill>
                <a:latin typeface="Times"/>
                <a:cs typeface="Times"/>
              </a:rPr>
              <a:t>: Il Progetto</a:t>
            </a:r>
            <a:endParaRPr lang="it-IT" sz="21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1981200" y="5334000"/>
            <a:ext cx="5638800" cy="59077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sz="10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sz="10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10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Competenze Trasversali </a:t>
            </a:r>
            <a:r>
              <a:rPr lang="it-IT" sz="1000" b="1" dirty="0" smtClean="0">
                <a:solidFill>
                  <a:srgbClr val="000000"/>
                </a:solidFill>
                <a:latin typeface="Times"/>
                <a:cs typeface="Times"/>
              </a:rPr>
              <a:t>- </a:t>
            </a:r>
            <a:r>
              <a:rPr lang="it-IT" sz="10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GB" sz="1000" b="1" dirty="0" smtClean="0">
                <a:solidFill>
                  <a:schemeClr val="tx1"/>
                </a:solidFill>
                <a:latin typeface="Times"/>
                <a:cs typeface="Times"/>
              </a:rPr>
              <a:t>1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analyse critically /  </a:t>
            </a:r>
            <a:r>
              <a:rPr lang="en-GB" sz="1000" b="1" dirty="0" smtClean="0">
                <a:solidFill>
                  <a:srgbClr val="000000"/>
                </a:solidFill>
                <a:latin typeface="Times"/>
                <a:cs typeface="Times"/>
              </a:rPr>
              <a:t>2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make a decision /  </a:t>
            </a:r>
            <a:r>
              <a:rPr lang="en-GB" sz="1000" b="1" dirty="0" smtClean="0">
                <a:solidFill>
                  <a:srgbClr val="000000"/>
                </a:solidFill>
                <a:latin typeface="Times"/>
                <a:cs typeface="Times"/>
              </a:rPr>
              <a:t>3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communicate / </a:t>
            </a:r>
            <a:r>
              <a:rPr lang="en-GB" sz="1000" b="1" dirty="0" smtClean="0">
                <a:solidFill>
                  <a:srgbClr val="000000"/>
                </a:solidFill>
                <a:latin typeface="Times"/>
                <a:cs typeface="Times"/>
              </a:rPr>
              <a:t>4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promote (“market”) /  </a:t>
            </a:r>
            <a:r>
              <a:rPr lang="en-GB" sz="1000" b="1" dirty="0" smtClean="0">
                <a:solidFill>
                  <a:srgbClr val="000000"/>
                </a:solidFill>
                <a:latin typeface="Times"/>
                <a:cs typeface="Times"/>
              </a:rPr>
              <a:t>5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gather resources / </a:t>
            </a:r>
            <a:r>
              <a:rPr lang="en-GB" sz="1000" b="1" dirty="0" smtClean="0">
                <a:solidFill>
                  <a:schemeClr val="tx1"/>
                </a:solidFill>
                <a:latin typeface="Times"/>
                <a:cs typeface="Times"/>
              </a:rPr>
              <a:t>6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evaluate</a:t>
            </a:r>
            <a:endParaRPr lang="it-IT" sz="1000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1981200" y="6019800"/>
            <a:ext cx="5562600" cy="53779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sz="1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L’Organizzazione - </a:t>
            </a:r>
            <a:r>
              <a:rPr lang="en-GB" sz="1200" i="1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GB" sz="1000" b="1" smtClean="0">
                <a:solidFill>
                  <a:schemeClr val="tx1"/>
                </a:solidFill>
                <a:latin typeface="Times"/>
                <a:cs typeface="Times"/>
              </a:rPr>
              <a:t>1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How to organize </a:t>
            </a:r>
            <a:r>
              <a:rPr lang="en-GB" sz="1000" i="1" smtClean="0">
                <a:solidFill>
                  <a:srgbClr val="800000"/>
                </a:solidFill>
                <a:latin typeface="Times"/>
                <a:cs typeface="Times"/>
              </a:rPr>
              <a:t>/  </a:t>
            </a:r>
            <a:r>
              <a:rPr lang="en-GB" sz="1000" b="1" smtClean="0">
                <a:solidFill>
                  <a:schemeClr val="tx1"/>
                </a:solidFill>
                <a:latin typeface="Times"/>
                <a:cs typeface="Times"/>
              </a:rPr>
              <a:t>2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Types of organization </a:t>
            </a:r>
            <a:r>
              <a:rPr lang="en-GB" sz="1000" i="1" smtClean="0">
                <a:solidFill>
                  <a:srgbClr val="800000"/>
                </a:solidFill>
                <a:latin typeface="Times"/>
                <a:cs typeface="Times"/>
              </a:rPr>
              <a:t>/ </a:t>
            </a:r>
            <a:r>
              <a:rPr lang="en-GB" sz="1000" b="1" smtClean="0">
                <a:solidFill>
                  <a:schemeClr val="tx1"/>
                </a:solidFill>
                <a:latin typeface="Times"/>
                <a:cs typeface="Times"/>
              </a:rPr>
              <a:t>3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Types of individual roles </a:t>
            </a:r>
            <a:r>
              <a:rPr lang="en-GB" sz="1000" i="1" smtClean="0">
                <a:solidFill>
                  <a:srgbClr val="800000"/>
                </a:solidFill>
                <a:latin typeface="Times"/>
                <a:cs typeface="Times"/>
              </a:rPr>
              <a:t>/ </a:t>
            </a:r>
            <a:r>
              <a:rPr lang="en-GB" sz="1000" b="1" smtClean="0">
                <a:solidFill>
                  <a:schemeClr val="tx1"/>
                </a:solidFill>
                <a:latin typeface="Times"/>
                <a:cs typeface="Times"/>
              </a:rPr>
              <a:t>4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Types of leadership </a:t>
            </a:r>
            <a:r>
              <a:rPr lang="en-GB" sz="1000" i="1" smtClean="0">
                <a:solidFill>
                  <a:srgbClr val="800000"/>
                </a:solidFill>
                <a:latin typeface="Times"/>
                <a:cs typeface="Times"/>
              </a:rPr>
              <a:t>/ </a:t>
            </a:r>
            <a:r>
              <a:rPr lang="en-GB" sz="1000" b="1" smtClean="0">
                <a:solidFill>
                  <a:schemeClr val="tx1"/>
                </a:solidFill>
                <a:latin typeface="Times"/>
                <a:cs typeface="Times"/>
              </a:rPr>
              <a:t>5</a:t>
            </a:r>
            <a:r>
              <a:rPr lang="en-GB" sz="1000" i="1" dirty="0" smtClean="0">
                <a:solidFill>
                  <a:srgbClr val="800000"/>
                </a:solidFill>
                <a:latin typeface="Times"/>
                <a:cs typeface="Times"/>
              </a:rPr>
              <a:t>: Team-building and work</a:t>
            </a:r>
          </a:p>
          <a:p>
            <a:endParaRPr lang="en-GB" sz="1200" i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lvl="0" algn="ctr"/>
            <a:endParaRPr lang="en-GB" sz="1200" i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lvl="0" algn="ctr"/>
            <a:r>
              <a:rPr lang="en-GB" sz="1200" i="1" dirty="0" smtClean="0">
                <a:solidFill>
                  <a:srgbClr val="800000"/>
                </a:solidFill>
                <a:latin typeface="Times"/>
                <a:cs typeface="Times"/>
              </a:rPr>
              <a:t>  </a:t>
            </a:r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76924" y="2971800"/>
            <a:ext cx="1299661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 b="1" dirty="0" smtClean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Grazie!</a:t>
            </a:r>
            <a:endParaRPr lang="en-US" sz="27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487</Words>
  <Application>Microsoft Macintosh PowerPoint</Application>
  <PresentationFormat>Presentazione su schermo (4:3)</PresentationFormat>
  <Paragraphs>117</Paragraphs>
  <Slides>8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alfonso molina</cp:lastModifiedBy>
  <cp:revision>151</cp:revision>
  <dcterms:created xsi:type="dcterms:W3CDTF">2013-03-19T19:51:25Z</dcterms:created>
  <dcterms:modified xsi:type="dcterms:W3CDTF">2013-03-19T20:12:30Z</dcterms:modified>
</cp:coreProperties>
</file>